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0"/>
  </p:notesMasterIdLst>
  <p:sldIdLst>
    <p:sldId id="256" r:id="rId6"/>
    <p:sldId id="312" r:id="rId7"/>
    <p:sldId id="365" r:id="rId8"/>
    <p:sldId id="348" r:id="rId9"/>
    <p:sldId id="293" r:id="rId10"/>
    <p:sldId id="320" r:id="rId11"/>
    <p:sldId id="329" r:id="rId12"/>
    <p:sldId id="360" r:id="rId13"/>
    <p:sldId id="362" r:id="rId14"/>
    <p:sldId id="358" r:id="rId15"/>
    <p:sldId id="357" r:id="rId16"/>
    <p:sldId id="359" r:id="rId17"/>
    <p:sldId id="361" r:id="rId18"/>
    <p:sldId id="350" r:id="rId19"/>
    <p:sldId id="305" r:id="rId20"/>
    <p:sldId id="307" r:id="rId21"/>
    <p:sldId id="351" r:id="rId22"/>
    <p:sldId id="315" r:id="rId23"/>
    <p:sldId id="316" r:id="rId24"/>
    <p:sldId id="355" r:id="rId25"/>
    <p:sldId id="363" r:id="rId26"/>
    <p:sldId id="354" r:id="rId27"/>
    <p:sldId id="340" r:id="rId28"/>
    <p:sldId id="3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84932"/>
  </p:normalViewPr>
  <p:slideViewPr>
    <p:cSldViewPr snapToGrid="0">
      <p:cViewPr varScale="1">
        <p:scale>
          <a:sx n="107" d="100"/>
          <a:sy n="10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457A-79A6-F43A-CD91-2FCD4A71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84D46-252D-0C08-5811-902066594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BD021-42A9-6827-F0C5-0BB9C8423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sinteractive</a:t>
            </a:r>
            <a:r>
              <a:rPr lang="en-US"/>
              <a:t> --partition=</a:t>
            </a:r>
            <a:r>
              <a:rPr lang="en-US" err="1"/>
              <a:t>atesting</a:t>
            </a:r>
            <a:r>
              <a:rPr lang="en-US"/>
              <a:t> --</a:t>
            </a:r>
            <a:r>
              <a:rPr lang="en-US" err="1"/>
              <a:t>qos</a:t>
            </a:r>
            <a:r>
              <a:rPr lang="en-US"/>
              <a:t>=testing --time=90:00 --</a:t>
            </a:r>
            <a:r>
              <a:rPr lang="en-US" err="1"/>
              <a:t>ntasks</a:t>
            </a:r>
            <a:r>
              <a:rPr lang="en-US"/>
              <a:t>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96A6-0DB4-E363-46E5-6A13D88F1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-which python</a:t>
            </a:r>
          </a:p>
          <a:p>
            <a:r>
              <a:rPr lang="en-US"/>
              <a:t>-show how </a:t>
            </a:r>
            <a:r>
              <a:rPr lang="en-US" err="1"/>
              <a:t>conda</a:t>
            </a:r>
            <a:r>
              <a:rPr lang="en-US"/>
              <a:t> environment is organized</a:t>
            </a:r>
          </a:p>
          <a:p>
            <a:r>
              <a:rPr lang="en-US"/>
              <a:t>-start python </a:t>
            </a:r>
          </a:p>
          <a:p>
            <a:r>
              <a:rPr lang="en-US"/>
              <a:t>-import pandas (show error)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--no-cache-</a:t>
            </a:r>
            <a:r>
              <a:rPr lang="en-US" dirty="0" err="1"/>
              <a:t>dir</a:t>
            </a:r>
            <a:r>
              <a:rPr lang="en-US" dirty="0"/>
              <a:t> may be crucial on CURC systems because some pip installs have very large cache. We redirect cache to </a:t>
            </a: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/projects/$USER/.cache/pip, but if the user’s projects is full, then the install will fail.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4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</a:t>
            </a:r>
          </a:p>
          <a:p>
            <a:r>
              <a:rPr lang="en-US"/>
              <a:t>cd /projects/lafr9499/software/</a:t>
            </a:r>
            <a:r>
              <a:rPr lang="en-US" err="1"/>
              <a:t>my_first_env</a:t>
            </a:r>
            <a:r>
              <a:rPr lang="en-US"/>
              <a:t>/lib/python3.10/site-packages (point out pandas in that </a:t>
            </a:r>
            <a:r>
              <a:rPr lang="en-US" err="1"/>
              <a:t>dir</a:t>
            </a:r>
            <a:r>
              <a:rPr lang="en-US"/>
              <a:t>)</a:t>
            </a:r>
          </a:p>
          <a:p>
            <a:r>
              <a:rPr lang="en-US"/>
              <a:t>pip uninstall </a:t>
            </a:r>
          </a:p>
          <a:p>
            <a:r>
              <a:rPr lang="en-US"/>
              <a:t>ls (show no more pandas)</a:t>
            </a:r>
          </a:p>
          <a:p>
            <a:r>
              <a:rPr lang="en-US"/>
              <a:t>then do </a:t>
            </a:r>
            <a:r>
              <a:rPr lang="en-US" err="1"/>
              <a:t>conda</a:t>
            </a:r>
            <a:r>
              <a:rPr lang="en-US"/>
              <a:t> install </a:t>
            </a:r>
          </a:p>
          <a:p>
            <a:r>
              <a:rPr lang="en-US"/>
              <a:t>ls (show pandas there)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5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Conda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 and Mamba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58B4-AF5F-70D1-B0FC-3626AFC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.</a:t>
            </a:r>
            <a:r>
              <a:rPr lang="en-US" b="1" dirty="0" err="1">
                <a:latin typeface="Century Gothic" panose="020B0502020202020204" pitchFamily="34" charset="0"/>
              </a:rPr>
              <a:t>condarc</a:t>
            </a:r>
            <a:r>
              <a:rPr lang="en-US" b="1" dirty="0">
                <a:latin typeface="Century Gothic" panose="020B0502020202020204" pitchFamily="34" charset="0"/>
              </a:rPr>
              <a:t>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DB83-EC35-6DA2-5DE0-706FAEE4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sz="3000" dirty="0"/>
              <a:t>The file “.</a:t>
            </a:r>
            <a:r>
              <a:rPr lang="en-US" sz="3000" dirty="0" err="1"/>
              <a:t>condarc</a:t>
            </a:r>
            <a:r>
              <a:rPr lang="en-US" sz="3000" dirty="0"/>
              <a:t>” is a special file that specifies configurations for </a:t>
            </a:r>
            <a:r>
              <a:rPr lang="en-US" sz="3000" dirty="0" err="1"/>
              <a:t>Conda</a:t>
            </a:r>
            <a:r>
              <a:rPr lang="en-US" sz="3000" dirty="0"/>
              <a:t> and Mamba </a:t>
            </a:r>
          </a:p>
          <a:p>
            <a:pPr lvl="1"/>
            <a:r>
              <a:rPr lang="en-US" dirty="0"/>
              <a:t>Specifies items such as </a:t>
            </a:r>
            <a:r>
              <a:rPr lang="en-US" u="sng" dirty="0"/>
              <a:t>where to store installed packages and environments</a:t>
            </a:r>
          </a:p>
          <a:p>
            <a:pPr lvl="1"/>
            <a:r>
              <a:rPr lang="en-US" dirty="0"/>
              <a:t>Located in your Home directory, </a:t>
            </a:r>
            <a:r>
              <a:rPr lang="en-US" b="1" dirty="0">
                <a:solidFill>
                  <a:srgbClr val="0070C0"/>
                </a:solidFill>
              </a:rPr>
              <a:t>/home/$USER/.</a:t>
            </a:r>
            <a:r>
              <a:rPr lang="en-US" b="1" dirty="0" err="1">
                <a:solidFill>
                  <a:srgbClr val="0070C0"/>
                </a:solidFill>
              </a:rPr>
              <a:t>condarc</a:t>
            </a:r>
            <a:endParaRPr lang="en-US" dirty="0"/>
          </a:p>
          <a:p>
            <a:pPr lvl="2"/>
            <a:r>
              <a:rPr lang="en-US" sz="2400" dirty="0"/>
              <a:t>We create it for you, if it doesn’t exist, with the content: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A120-C239-B76E-975A-D7479C85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EA0B2-02F8-2BC8-5B9C-DCD8FD7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54777E-63AF-DC2E-8A83-7A289A9390D2}"/>
              </a:ext>
            </a:extLst>
          </p:cNvPr>
          <p:cNvGrpSpPr/>
          <p:nvPr/>
        </p:nvGrpSpPr>
        <p:grpSpPr>
          <a:xfrm>
            <a:off x="2136397" y="4064306"/>
            <a:ext cx="8713856" cy="1763865"/>
            <a:chOff x="1863084" y="4469527"/>
            <a:chExt cx="9717025" cy="14133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6E2534-9060-A0D2-DF93-16C46160F6A9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8A9B9A-FA49-F328-C43F-0293053D0CAC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aco" pitchFamily="2" charset="77"/>
                </a:rPr>
                <a:t>pkgs_dirs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/projects/$USER/.</a:t>
              </a:r>
              <a:r>
                <a:rPr lang="en-US" dirty="0" err="1">
                  <a:latin typeface="Monaco" pitchFamily="2" charset="77"/>
                </a:rPr>
                <a:t>conda_pkgs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 err="1">
                  <a:latin typeface="Monaco" pitchFamily="2" charset="77"/>
                </a:rPr>
                <a:t>envs_dirs</a:t>
              </a:r>
              <a:r>
                <a:rPr lang="en-US" dirty="0">
                  <a:latin typeface="Monaco" pitchFamily="2" charset="77"/>
                </a:rPr>
                <a:t>:</a:t>
              </a:r>
            </a:p>
            <a:p>
              <a:r>
                <a:rPr lang="en-US" dirty="0">
                  <a:latin typeface="Monaco" pitchFamily="2" charset="77"/>
                </a:rPr>
                <a:t>  - /projects/$USER/software/anaconda/</a:t>
              </a:r>
              <a:r>
                <a:rPr lang="en-US" dirty="0" err="1">
                  <a:latin typeface="Monaco" pitchFamily="2" charset="77"/>
                </a:rPr>
                <a:t>envs</a:t>
              </a:r>
              <a:endParaRPr lang="en-US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BFA4-392D-C1B5-89D2-FBB13D7C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01"/>
            <a:ext cx="10515600" cy="1325563"/>
          </a:xfrm>
        </p:spPr>
        <p:txBody>
          <a:bodyPr/>
          <a:lstStyle/>
          <a:p>
            <a:r>
              <a:rPr lang="en-US" b="1" dirty="0"/>
              <a:t>Getting access to </a:t>
            </a:r>
            <a:r>
              <a:rPr lang="en-US" b="1" dirty="0" err="1"/>
              <a:t>Conda</a:t>
            </a:r>
            <a:r>
              <a:rPr lang="en-US" b="1" dirty="0"/>
              <a:t> and Mamba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593F-0494-A3F6-76BC-6231A7BB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832"/>
            <a:ext cx="10515600" cy="3783324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On CURC systems, </a:t>
            </a:r>
            <a:r>
              <a:rPr lang="en-US" sz="3000" dirty="0" err="1"/>
              <a:t>Conda</a:t>
            </a:r>
            <a:r>
              <a:rPr lang="en-US" sz="3000" dirty="0"/>
              <a:t> and Mamba are made available through modules</a:t>
            </a:r>
          </a:p>
          <a:p>
            <a:r>
              <a:rPr lang="en-US" sz="2800" b="1" u="sng" dirty="0"/>
              <a:t>We highly recommend using these modules </a:t>
            </a:r>
          </a:p>
          <a:p>
            <a:pPr lvl="1"/>
            <a:r>
              <a:rPr lang="en-US" sz="2800" dirty="0"/>
              <a:t>Redirects output produced by </a:t>
            </a:r>
            <a:r>
              <a:rPr lang="en-US" sz="2800" dirty="0" err="1"/>
              <a:t>Conda</a:t>
            </a:r>
            <a:r>
              <a:rPr lang="en-US" sz="2800" dirty="0"/>
              <a:t> and Mamba</a:t>
            </a:r>
          </a:p>
          <a:p>
            <a:pPr lvl="1"/>
            <a:r>
              <a:rPr lang="en-US" sz="2800" dirty="0"/>
              <a:t>Creates useful variables</a:t>
            </a:r>
          </a:p>
          <a:p>
            <a:pPr lvl="1"/>
            <a:r>
              <a:rPr lang="en-US" sz="2800" dirty="0"/>
              <a:t>Creates the “.</a:t>
            </a:r>
            <a:r>
              <a:rPr lang="en-US" sz="2800" dirty="0" err="1"/>
              <a:t>condarc</a:t>
            </a:r>
            <a:r>
              <a:rPr lang="en-US" sz="2800" dirty="0"/>
              <a:t>” file, if it doesn’t exist</a:t>
            </a:r>
          </a:p>
          <a:p>
            <a:pPr lvl="1"/>
            <a:r>
              <a:rPr lang="en-US" sz="2800" dirty="0"/>
              <a:t>They are easier than installing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5A57-8740-A485-6BF8-230D2C3C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1302-E3B1-E078-3430-EA563C38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DA6D-40BA-50E7-7C1F-6A1312E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121"/>
            <a:ext cx="10515600" cy="1325563"/>
          </a:xfrm>
        </p:spPr>
        <p:txBody>
          <a:bodyPr/>
          <a:lstStyle/>
          <a:p>
            <a:r>
              <a:rPr lang="en-US" b="1" dirty="0" err="1"/>
              <a:t>Conda</a:t>
            </a:r>
            <a:r>
              <a:rPr lang="en-US" b="1" dirty="0"/>
              <a:t> and Mamba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6DF8-4BDE-8648-6FDF-B836FC52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514"/>
            <a:ext cx="10515600" cy="4652163"/>
          </a:xfrm>
        </p:spPr>
        <p:txBody>
          <a:bodyPr>
            <a:normAutofit/>
          </a:bodyPr>
          <a:lstStyle/>
          <a:p>
            <a:r>
              <a:rPr lang="en-US" dirty="0"/>
              <a:t>You must be on a compute node to get access to modules!</a:t>
            </a:r>
          </a:p>
          <a:p>
            <a:r>
              <a:rPr lang="en-US" dirty="0" err="1"/>
              <a:t>Conda</a:t>
            </a:r>
            <a:r>
              <a:rPr lang="en-US" dirty="0"/>
              <a:t> is accessible via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Mamba is accessible via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u="sng" dirty="0"/>
              <a:t>NOTE:</a:t>
            </a:r>
            <a:r>
              <a:rPr lang="en-US" dirty="0"/>
              <a:t> We will be retiring our current “</a:t>
            </a:r>
            <a:r>
              <a:rPr lang="en-US" dirty="0" err="1"/>
              <a:t>mambaforge</a:t>
            </a:r>
            <a:r>
              <a:rPr lang="en-US" dirty="0"/>
              <a:t>” module as it is depreciated, please use “</a:t>
            </a:r>
            <a:r>
              <a:rPr lang="en-US" dirty="0" err="1"/>
              <a:t>miniforge</a:t>
            </a:r>
            <a:r>
              <a:rPr lang="en-US" dirty="0"/>
              <a:t>”. Keep an eye out for name changes and updates around </a:t>
            </a:r>
            <a:r>
              <a:rPr lang="en-US" dirty="0" err="1"/>
              <a:t>Conda</a:t>
            </a:r>
            <a:r>
              <a:rPr lang="en-US" dirty="0"/>
              <a:t> and Mamba.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9D096-0F5A-0887-A223-5993BECE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9A25-DA5E-F4D9-2698-7DE2FE72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DE3F0-6F9A-673B-B343-37B74CE3AA16}"/>
              </a:ext>
            </a:extLst>
          </p:cNvPr>
          <p:cNvGrpSpPr/>
          <p:nvPr/>
        </p:nvGrpSpPr>
        <p:grpSpPr>
          <a:xfrm>
            <a:off x="1315220" y="3983432"/>
            <a:ext cx="5210312" cy="692993"/>
            <a:chOff x="1863084" y="4469527"/>
            <a:chExt cx="9717025" cy="1924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1DD61-ED4E-756B-6D52-03D88E07FEF5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B603C-E254-555F-FCDC-9AB36AE33968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7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</a:t>
              </a:r>
              <a:r>
                <a:rPr lang="en-US" dirty="0" err="1">
                  <a:latin typeface="Monaco" pitchFamily="2" charset="77"/>
                </a:rPr>
                <a:t>miniforge</a:t>
              </a:r>
              <a:endParaRPr lang="en-US" dirty="0">
                <a:latin typeface="Monaco" pitchFamily="2" charset="77"/>
              </a:endParaRPr>
            </a:p>
            <a:p>
              <a:endParaRPr lang="en-US" dirty="0">
                <a:latin typeface="Monaco" pitchFamily="2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AC62A-E180-DE95-789B-50BD424FA5C3}"/>
              </a:ext>
            </a:extLst>
          </p:cNvPr>
          <p:cNvGrpSpPr/>
          <p:nvPr/>
        </p:nvGrpSpPr>
        <p:grpSpPr>
          <a:xfrm>
            <a:off x="1315220" y="2766764"/>
            <a:ext cx="5210312" cy="508882"/>
            <a:chOff x="1863084" y="4469527"/>
            <a:chExt cx="9717025" cy="14133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9BC918-D271-8BF9-5433-C43D6D7C3E84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D882F-C47E-C58A-2EB8-678E23686A4B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52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$ module load anaconda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6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A0D-2923-D1DE-6F53-55D17F0C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12" y="2766218"/>
            <a:ext cx="3865775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F17BF-7122-F08E-4553-21D56DCF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046A-7AE4-C76F-DA17-611909EF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4100-4167-7EBC-D763-0374E229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ACC-3CC5-4460-39A0-33327F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Start a session and load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F289-5B54-87D1-B02B-CB06EDE2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6225"/>
            <a:ext cx="1084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Start a session on an Alpine compute node with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Note: 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when you login to CURC you’ll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login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2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compute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node to use anaconda. The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acompile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7C1F-981B-2EB8-9760-DBD9E04F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ADCC6-A43B-3F35-A38D-5AC755695389}"/>
              </a:ext>
            </a:extLst>
          </p:cNvPr>
          <p:cNvGrpSpPr/>
          <p:nvPr/>
        </p:nvGrpSpPr>
        <p:grpSpPr>
          <a:xfrm>
            <a:off x="964245" y="2149474"/>
            <a:ext cx="9717025" cy="1914356"/>
            <a:chOff x="1863084" y="4469527"/>
            <a:chExt cx="9717025" cy="1550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786B7-9413-A7FA-B060-040897672298}"/>
                </a:ext>
              </a:extLst>
            </p:cNvPr>
            <p:cNvSpPr/>
            <p:nvPr/>
          </p:nvSpPr>
          <p:spPr>
            <a:xfrm>
              <a:off x="1863084" y="4469527"/>
              <a:ext cx="8173979" cy="14133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87BC9-3708-E080-A22F-12326D4D94A6}"/>
                </a:ext>
              </a:extLst>
            </p:cNvPr>
            <p:cNvSpPr txBox="1"/>
            <p:nvPr/>
          </p:nvSpPr>
          <p:spPr>
            <a:xfrm>
              <a:off x="1997197" y="4599127"/>
              <a:ext cx="9582912" cy="14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--help</a:t>
              </a:r>
            </a:p>
            <a:p>
              <a:r>
                <a:rPr lang="en-US" dirty="0">
                  <a:latin typeface="Monaco" pitchFamily="2" charset="77"/>
                </a:rPr>
                <a:t>[johndoe@login11 ~]$ </a:t>
              </a:r>
              <a:r>
                <a:rPr lang="en-US" dirty="0" err="1">
                  <a:latin typeface="Monaco" pitchFamily="2" charset="77"/>
                </a:rPr>
                <a:t>acompile</a:t>
              </a:r>
              <a:r>
                <a:rPr lang="en-US" dirty="0">
                  <a:latin typeface="Monaco" pitchFamily="2" charset="77"/>
                </a:rPr>
                <a:t> –</a:t>
              </a:r>
              <a:r>
                <a:rPr lang="en-US" dirty="0" err="1">
                  <a:latin typeface="Monaco" pitchFamily="2" charset="77"/>
                </a:rPr>
                <a:t>ntasks</a:t>
              </a:r>
              <a:r>
                <a:rPr lang="en-US" dirty="0">
                  <a:latin typeface="Monaco" pitchFamily="2" charset="77"/>
                </a:rPr>
                <a:t>=4 --time=60:00 </a:t>
              </a:r>
            </a:p>
            <a:p>
              <a:r>
                <a:rPr lang="en-US" dirty="0">
                  <a:latin typeface="Monaco" pitchFamily="2" charset="77"/>
                </a:rPr>
                <a:t>…</a:t>
              </a:r>
            </a:p>
            <a:p>
              <a:r>
                <a:rPr lang="en-US" dirty="0">
                  <a:latin typeface="Monaco" pitchFamily="2" charset="77"/>
                </a:rPr>
                <a:t>[johndoe@c3cpu-a5-u28-1 ~]$ module load anaconda</a:t>
              </a:r>
            </a:p>
            <a:p>
              <a:r>
                <a:rPr lang="en-US" dirty="0">
                  <a:latin typeface="Monaco" pitchFamily="2" charset="77"/>
                </a:rPr>
                <a:t>(base) [johndoe@c3cpu-a5-u28-1 ~]$ </a:t>
              </a:r>
            </a:p>
            <a:p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5BC0F-57B4-6ED7-D0F3-C980C34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Create your first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environment!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428475" y="2789245"/>
            <a:ext cx="11505859" cy="1872644"/>
            <a:chOff x="648457" y="2905506"/>
            <a:chExt cx="11084827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905506"/>
              <a:ext cx="10895085" cy="2180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create -n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 python==3.10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(base)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</a:t>
              </a:r>
              <a:r>
                <a:rPr lang="en-US" sz="1800" dirty="0" err="1">
                  <a:latin typeface="Monaco" pitchFamily="2" charset="77"/>
                </a:rPr>
                <a:t>conda</a:t>
              </a:r>
              <a:r>
                <a:rPr lang="en-US" sz="1800" dirty="0">
                  <a:latin typeface="Monaco" pitchFamily="2" charset="77"/>
                </a:rPr>
                <a:t> activate 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python</a:t>
              </a:r>
            </a:p>
            <a:p>
              <a:pPr marL="457200" indent="-457200">
                <a:buFont typeface="Arial" panose="020B0604020202020204" pitchFamily="34" charset="0"/>
                <a:buAutoNum type="arabicPlain" startAt="3"/>
              </a:pPr>
              <a:endParaRPr lang="en-US" sz="2400" dirty="0">
                <a:latin typeface="Monaco" pitchFamily="2" charset="77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4942721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Don’t install packages in your base environment!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301554" y="3423964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 using </a:t>
            </a:r>
            <a:r>
              <a:rPr lang="en-US" sz="36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conda</a:t>
            </a:r>
            <a:r>
              <a:rPr lang="en-US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install 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Install latest version available: </a:t>
            </a:r>
          </a:p>
          <a:p>
            <a:pPr marL="0" indent="0">
              <a:buNone/>
            </a:pPr>
            <a:endParaRPr lang="en-US" sz="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r>
              <a:rPr lang="en-US" sz="3600" dirty="0">
                <a:latin typeface="Century Gothic" panose="020B0502020202020204" pitchFamily="34" charset="0"/>
              </a:rPr>
              <a:t>Install a specific version: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3D32F-3DAC-91D4-6DBF-F3BC688EB005}"/>
              </a:ext>
            </a:extLst>
          </p:cNvPr>
          <p:cNvGrpSpPr/>
          <p:nvPr/>
        </p:nvGrpSpPr>
        <p:grpSpPr>
          <a:xfrm>
            <a:off x="1128957" y="3505104"/>
            <a:ext cx="8194152" cy="1034818"/>
            <a:chOff x="648457" y="2902829"/>
            <a:chExt cx="10895086" cy="28405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387615-E2E8-AA88-1499-FC001738031C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2D70577-F4A1-0BF0-DF18-5D9FA5B6DB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6A052-A995-5B7F-A822-F377F9CC5021}"/>
              </a:ext>
            </a:extLst>
          </p:cNvPr>
          <p:cNvGrpSpPr/>
          <p:nvPr/>
        </p:nvGrpSpPr>
        <p:grpSpPr>
          <a:xfrm>
            <a:off x="1128957" y="4957385"/>
            <a:ext cx="8194152" cy="1034818"/>
            <a:chOff x="648457" y="2902829"/>
            <a:chExt cx="10895086" cy="28405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C407F9-43C9-A3F3-AD84-E7B02A93C496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3C5E730-5223-00FC-0EA1-9859D718F9A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02829"/>
              <a:ext cx="10515600" cy="2840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Century Gothic" panose="020B050202020202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600" dirty="0">
                  <a:latin typeface="Monaco" pitchFamily="2" charset="77"/>
                </a:rPr>
                <a:t>(</a:t>
              </a:r>
              <a:r>
                <a:rPr lang="en-US" sz="2600" dirty="0" err="1">
                  <a:latin typeface="Monaco" pitchFamily="2" charset="77"/>
                </a:rPr>
                <a:t>my_first_env</a:t>
              </a:r>
              <a:r>
                <a:rPr lang="en-US" sz="2600" dirty="0">
                  <a:latin typeface="Monaco" pitchFamily="2" charset="77"/>
                </a:rPr>
                <a:t>) [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2600" dirty="0">
                  <a:latin typeface="Monaco" pitchFamily="2" charset="77"/>
                </a:rPr>
                <a:t>@c3cpu-a5-u28-1 ~]$ </a:t>
              </a:r>
              <a:r>
                <a:rPr lang="en-US" sz="2600" dirty="0" err="1">
                  <a:latin typeface="Monaco" pitchFamily="2" charset="77"/>
                </a:rPr>
                <a:t>conda</a:t>
              </a:r>
              <a:r>
                <a:rPr lang="en-US" sz="2600" dirty="0">
                  <a:latin typeface="Monaco" pitchFamily="2" charset="77"/>
                </a:rPr>
                <a:t> install pandas==2.2.0</a:t>
              </a:r>
              <a:r>
                <a:rPr lang="en-US" sz="2300" dirty="0">
                  <a:latin typeface="Monaco" pitchFamily="2" charset="77"/>
                </a:rPr>
                <a:t>		 	</a:t>
              </a:r>
            </a:p>
            <a:p>
              <a:pPr marL="0" indent="0">
                <a:buNone/>
              </a:pPr>
              <a:r>
                <a:rPr lang="en-US" sz="2400" dirty="0">
                  <a:latin typeface="Monaco" pitchFamily="2" charset="77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6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A407-CA27-E881-2712-0EBEE321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5C6-3A50-70DF-9B06-590A8923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packages with “pip”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CAE0-3543-F4F4-536B-838ECD27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F6E75-5BBE-D184-D06A-B4F3597B73BA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E64-1F01-B8BE-9145-43616579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pip installs should be done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5C1E2-1CAE-48B5-DF7A-C805A85736CE}"/>
              </a:ext>
            </a:extLst>
          </p:cNvPr>
          <p:cNvGrpSpPr/>
          <p:nvPr/>
        </p:nvGrpSpPr>
        <p:grpSpPr>
          <a:xfrm>
            <a:off x="569877" y="3979043"/>
            <a:ext cx="11690684" cy="973717"/>
            <a:chOff x="648457" y="3124385"/>
            <a:chExt cx="11519694" cy="1787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2A4D05-074A-C29A-905F-DFB96ABE9867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D3C1CC9-E8E1-C0DA-BCCD-9001BA277F26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124385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(</a:t>
              </a:r>
              <a:r>
                <a:rPr lang="en-US" sz="1800" dirty="0" err="1">
                  <a:latin typeface="Monaco" pitchFamily="2" charset="77"/>
                </a:rPr>
                <a:t>my_first_env</a:t>
              </a:r>
              <a:r>
                <a:rPr lang="en-US" sz="1800" dirty="0">
                  <a:latin typeface="Monaco" pitchFamily="2" charset="77"/>
                </a:rPr>
                <a:t>) 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@c3cpu-a5-u28-1 ~]$ pip install --no-cache-</a:t>
              </a:r>
              <a:r>
                <a:rPr lang="en-US" sz="1800" dirty="0" err="1">
                  <a:latin typeface="Monaco" pitchFamily="2" charset="77"/>
                </a:rPr>
                <a:t>dir</a:t>
              </a:r>
              <a:r>
                <a:rPr lang="en-US" sz="1800" dirty="0">
                  <a:latin typeface="Monaco" pitchFamily="2" charset="77"/>
                </a:rPr>
                <a:t> pandas 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DAC4CC-94D1-9F31-4A18-62B43E95A010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pip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to install latest version: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E9B36-857D-BBC1-3A5E-BDE56414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C9DAF-195B-F73B-55CC-5CBE32C69483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--no-cache-</a:t>
            </a:r>
            <a:r>
              <a:rPr lang="en-US" sz="3600" i="1" dirty="0" err="1">
                <a:solidFill>
                  <a:srgbClr val="FF0000"/>
                </a:solidFill>
                <a:latin typeface="Monaco" pitchFamily="2" charset="77"/>
              </a:rPr>
              <a:t>dir</a:t>
            </a:r>
            <a:r>
              <a:rPr lang="en-US" sz="3600" i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3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may be crucial on CURC systems</a:t>
            </a:r>
          </a:p>
        </p:txBody>
      </p:sp>
    </p:spTree>
    <p:extLst>
      <p:ext uri="{BB962C8B-B14F-4D97-AF65-F5344CB8AC3E}">
        <p14:creationId xmlns:p14="http://schemas.microsoft.com/office/powerpoint/2010/main" val="4042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27524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690688"/>
            <a:ext cx="11052246" cy="3523202"/>
            <a:chOff x="569877" y="3824816"/>
            <a:chExt cx="11052246" cy="1313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list				   # list all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list					   # list packages in active env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env remove -n &lt;</a:t>
              </a:r>
              <a:r>
                <a:rPr lang="en-US" sz="2000" dirty="0" err="1">
                  <a:latin typeface="Monaco" pitchFamily="2" charset="77"/>
                </a:rPr>
                <a:t>envname</a:t>
              </a:r>
              <a:r>
                <a:rPr lang="en-US" sz="2000" dirty="0">
                  <a:latin typeface="Monaco" pitchFamily="2" charset="77"/>
                </a:rPr>
                <a:t>&gt; --all	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config --show channels		   # view configured channels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deactivate 				   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Monaco" pitchFamily="2" charset="77"/>
                </a:rPr>
                <a:t>conda</a:t>
              </a:r>
              <a:r>
                <a:rPr lang="en-US" sz="2000" dirty="0">
                  <a:latin typeface="Monaco" pitchFamily="2" charset="77"/>
                </a:rPr>
                <a:t> create --name &lt;</a:t>
              </a:r>
              <a:r>
                <a:rPr lang="en-US" sz="2000" dirty="0" err="1">
                  <a:latin typeface="Monaco" pitchFamily="2" charset="77"/>
                </a:rPr>
                <a:t>clonedenv</a:t>
              </a:r>
              <a:r>
                <a:rPr lang="en-US" sz="2000" dirty="0">
                  <a:latin typeface="Monaco" pitchFamily="2" charset="77"/>
                </a:rPr>
                <a:t>&gt; /	   # clone an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--clone &lt;</a:t>
              </a:r>
              <a:r>
                <a:rPr lang="en-US" sz="2000" dirty="0" err="1">
                  <a:latin typeface="Monaco" pitchFamily="2" charset="77"/>
                </a:rPr>
                <a:t>envtoclone</a:t>
              </a:r>
              <a:r>
                <a:rPr lang="en-US" sz="2000" dirty="0">
                  <a:latin typeface="Monaco" pitchFamily="2" charset="77"/>
                </a:rPr>
                <a:t>&gt;  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r>
              <a:rPr lang="en-US" b="1" dirty="0">
                <a:latin typeface="Century Gothic" panose="020B0502020202020204" pitchFamily="34" charset="0"/>
              </a:rPr>
              <a:t> file paths on Alpine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2355456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1324695"/>
            <a:ext cx="11052246" cy="3755388"/>
            <a:chOff x="569877" y="3824816"/>
            <a:chExt cx="11052246" cy="1400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python libraries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/projects/$USER/software/anaconda/&lt;env&gt;/lib/python3.10/site-packages 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	</a:t>
              </a:r>
              <a:endParaRPr lang="en-US" sz="18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/projects/$USER/software/anaconda/&lt;env&gt;/bin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</a:t>
              </a:r>
            </a:p>
            <a:p>
              <a:pPr marL="0" indent="0"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file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1800" dirty="0" err="1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condarc</a:t>
              </a:r>
              <a:r>
                <a:rPr lang="en-US" sz="20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				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</a:t>
            </a:r>
            <a:r>
              <a:rPr lang="en-US" dirty="0" err="1"/>
              <a:t>Conda</a:t>
            </a:r>
            <a:r>
              <a:rPr lang="en-US" dirty="0"/>
              <a:t> and Mamba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187297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 </a:t>
            </a:r>
            <a:r>
              <a:rPr lang="en-US" b="1" dirty="0" err="1">
                <a:latin typeface="Century Gothic" panose="020B0502020202020204" pitchFamily="34" charset="0"/>
              </a:rPr>
              <a:t>Conda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59087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nano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1: open new job script in editor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23297" y="2233376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 job script name: </a:t>
              </a:r>
              <a:r>
                <a:rPr lang="en-US" sz="1200" dirty="0" err="1">
                  <a:latin typeface="Monaco" pitchFamily="2" charset="77"/>
                </a:rPr>
                <a:t>runconda.sh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--partition=</a:t>
              </a:r>
              <a:r>
                <a:rPr lang="en-US" sz="1200" dirty="0" err="1">
                  <a:latin typeface="Monaco" pitchFamily="2" charset="77"/>
                </a:rPr>
                <a:t>amilan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</a:t>
              </a:r>
              <a:r>
                <a:rPr lang="en-US" sz="1200" dirty="0" err="1">
                  <a:latin typeface="Monaco" pitchFamily="2" charset="77"/>
                </a:rPr>
                <a:t>ntasks</a:t>
              </a:r>
              <a:r>
                <a:rPr lang="en-US" sz="1200" dirty="0">
                  <a:latin typeface="Monaco" pitchFamily="2" charset="77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#SBATCH --time=10:00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module load anaconda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Monaco" pitchFamily="2" charset="77"/>
                </a:rPr>
                <a:t>conda</a:t>
              </a:r>
              <a:r>
                <a:rPr lang="en-US" sz="1200" dirty="0">
                  <a:latin typeface="Monaco" pitchFamily="2" charset="77"/>
                </a:rPr>
                <a:t> activate </a:t>
              </a:r>
              <a:r>
                <a:rPr lang="en-US" sz="1200" dirty="0" err="1">
                  <a:latin typeface="Monaco" pitchFamily="2" charset="77"/>
                </a:rPr>
                <a:t>my_first_env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Monaco" pitchFamily="2" charset="77"/>
                </a:rPr>
                <a:t>python </a:t>
              </a:r>
              <a:r>
                <a:rPr lang="en-US" sz="1200" dirty="0" err="1">
                  <a:latin typeface="Monaco" pitchFamily="2" charset="77"/>
                </a:rPr>
                <a:t>my_python_code.py</a:t>
              </a:r>
              <a:endParaRPr lang="en-US" sz="1200" dirty="0">
                <a:latin typeface="Monaco" pitchFamily="2" charset="77"/>
              </a:endParaRP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274468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Monaco" pitchFamily="2" charset="77"/>
                </a:rPr>
                <a:t>[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itchFamily="2" charset="77"/>
                  <a:ea typeface="+mn-ea"/>
                  <a:cs typeface="+mn-cs"/>
                </a:rPr>
                <a:t>johndoe</a:t>
              </a:r>
              <a:r>
                <a:rPr lang="en-US" sz="1800" dirty="0">
                  <a:latin typeface="Monaco" pitchFamily="2" charset="77"/>
                </a:rPr>
                <a:t>@login11 ~]$ </a:t>
              </a:r>
              <a:r>
                <a:rPr lang="en-US" sz="1800" dirty="0" err="1">
                  <a:latin typeface="Monaco" pitchFamily="2" charset="77"/>
                </a:rPr>
                <a:t>sbatch</a:t>
              </a:r>
              <a:r>
                <a:rPr lang="en-US" sz="1800" dirty="0">
                  <a:latin typeface="Monaco" pitchFamily="2" charset="77"/>
                </a:rPr>
                <a:t> </a:t>
              </a:r>
              <a:r>
                <a:rPr lang="en-US" sz="1800" dirty="0" err="1">
                  <a:latin typeface="Monaco" pitchFamily="2" charset="77"/>
                </a:rPr>
                <a:t>runconda.sh</a:t>
              </a:r>
              <a:r>
                <a:rPr lang="en-US" sz="1800" dirty="0">
                  <a:latin typeface="Monaco" pitchFamily="2" charset="77"/>
                </a:rPr>
                <a:t>  #Step 3: Schedule job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168300" y="2870217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# Step 2: Write job script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9280-378F-B883-2105-BA4C600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731630" cy="1325563"/>
          </a:xfrm>
        </p:spPr>
        <p:txBody>
          <a:bodyPr>
            <a:normAutofit/>
          </a:bodyPr>
          <a:lstStyle/>
          <a:p>
            <a:r>
              <a:rPr lang="en-US" dirty="0"/>
              <a:t>Using environments in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10F6-7F32-7A40-93BF-A2A67083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4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Open OnDemand users can utilize their environments in </a:t>
            </a:r>
            <a:r>
              <a:rPr lang="en-US" dirty="0" err="1"/>
              <a:t>Jupyter</a:t>
            </a:r>
            <a:r>
              <a:rPr lang="en-US" dirty="0"/>
              <a:t> sessions. This can be done using two different methods:</a:t>
            </a:r>
          </a:p>
          <a:p>
            <a:pPr lvl="1"/>
            <a:r>
              <a:rPr lang="en-US" dirty="0"/>
              <a:t>Specifying the environment name in the “</a:t>
            </a:r>
            <a:r>
              <a:rPr lang="en-US" dirty="0" err="1"/>
              <a:t>Conda</a:t>
            </a:r>
            <a:r>
              <a:rPr lang="en-US" dirty="0"/>
              <a:t> environment” field</a:t>
            </a:r>
          </a:p>
          <a:p>
            <a:pPr lvl="2"/>
            <a:r>
              <a:rPr lang="en-US" dirty="0"/>
              <a:t>Allows you to launch the notebook from within your environment </a:t>
            </a:r>
          </a:p>
          <a:p>
            <a:pPr lvl="2"/>
            <a:r>
              <a:rPr lang="en-US" dirty="0"/>
              <a:t>Needed for some </a:t>
            </a:r>
            <a:r>
              <a:rPr lang="en-US" dirty="0" err="1"/>
              <a:t>Jupyter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Kernel </a:t>
            </a:r>
          </a:p>
          <a:p>
            <a:pPr lvl="2"/>
            <a:r>
              <a:rPr lang="en-US" dirty="0"/>
              <a:t>Allows you to switch between different environments while in a notebook</a:t>
            </a:r>
          </a:p>
          <a:p>
            <a:pPr lvl="2"/>
            <a:r>
              <a:rPr lang="en-US" dirty="0"/>
              <a:t>May prevent some </a:t>
            </a:r>
            <a:r>
              <a:rPr lang="en-US" dirty="0" err="1"/>
              <a:t>Jupyter</a:t>
            </a:r>
            <a:r>
              <a:rPr lang="en-US" dirty="0"/>
              <a:t> extensions from working</a:t>
            </a:r>
          </a:p>
          <a:p>
            <a:r>
              <a:rPr lang="en-US" dirty="0"/>
              <a:t>Both methods are described at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curc.readthedocs.io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/latest/</a:t>
            </a:r>
            <a:r>
              <a:rPr lang="en-US" dirty="0" err="1">
                <a:solidFill>
                  <a:srgbClr val="0070C0"/>
                </a:solidFill>
              </a:rPr>
              <a:t>open_ondemand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jupyter_session.html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960F9-D043-7069-698E-3160A5E0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C3150-F7FA-00CE-1D45-227A6F0B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1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Strategies for complex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</a:rPr>
              <a:t>You may have to use different channels and change channel order</a:t>
            </a:r>
          </a:p>
          <a:p>
            <a:r>
              <a:rPr lang="en-US" sz="3200" dirty="0">
                <a:latin typeface="Century Gothic"/>
              </a:rPr>
              <a:t>Conflicts can arise when iteratively installing packages. If this happens create a new environment and install the package that causes conflicts first.</a:t>
            </a:r>
          </a:p>
          <a:p>
            <a:r>
              <a:rPr lang="en-US" sz="3200" dirty="0">
                <a:latin typeface="Century Gothic"/>
              </a:rPr>
              <a:t>Use Mamba to accelerate installations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https://github.com/ResearchComputing/alpine_conda_mamba_primer</a:t>
            </a:r>
            <a:r>
              <a:rPr lang="en-US" sz="3200" dirty="0">
                <a:solidFill>
                  <a:srgbClr val="0070C0"/>
                </a:solidFill>
                <a:latin typeface="Century Gothic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B7AC885-2860-C074-53A4-CB422DEF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1111248"/>
            <a:ext cx="4635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Installing software on CURC systems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are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Using </a:t>
            </a:r>
            <a:r>
              <a:rPr lang="en-US" sz="3200" dirty="0" err="1">
                <a:latin typeface="Century Gothic" panose="020B0502020202020204" pitchFamily="34" charset="0"/>
              </a:rPr>
              <a:t>Conda</a:t>
            </a:r>
            <a:r>
              <a:rPr lang="en-US" sz="3200" dirty="0">
                <a:latin typeface="Century Gothic" panose="020B0502020202020204" pitchFamily="34" charset="0"/>
              </a:rPr>
              <a:t> and Mamba on CURC systems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Creating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Installing packages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Useful commands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Batch jobs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Useful strategies for complex environments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Building Software on CURC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97" y="1878475"/>
            <a:ext cx="10515599" cy="393786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Grab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b="1" dirty="0" err="1">
                <a:latin typeface="Century Gothic" panose="020B0502020202020204" pitchFamily="34" charset="0"/>
              </a:rPr>
              <a:t>Conda</a:t>
            </a:r>
            <a:r>
              <a:rPr lang="en-US" sz="2800" b="1" dirty="0"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latin typeface="Century Gothic" panose="020B0502020202020204" pitchFamily="34" charset="0"/>
              </a:rPr>
              <a:t>Miniconda</a:t>
            </a:r>
            <a:r>
              <a:rPr lang="en-US" sz="2800" b="1" dirty="0">
                <a:latin typeface="Century Gothic" panose="020B0502020202020204" pitchFamily="34" charset="0"/>
              </a:rPr>
              <a:t>, Mamba)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Login to CURC via your terminal:</a:t>
                </a: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entury Gothic" panose="020B0502020202020204" pitchFamily="34" charset="0"/>
                  </a:rPr>
                  <a:t>Or login to CURC via your browser:  </a:t>
                </a: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Navigate to </a:t>
                </a:r>
                <a:r>
                  <a:rPr lang="en-US" sz="2400" dirty="0">
                    <a:latin typeface="Century Gothic" panose="020B0502020202020204" pitchFamily="34" charset="0"/>
                    <a:hlinkClick r:id="rId3"/>
                  </a:rPr>
                  <a:t>https://ondemand-rmacc.rc.colorado.edu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r>
                  <a:rPr lang="en-US" sz="2400" dirty="0">
                    <a:latin typeface="Century Gothic" panose="020B0502020202020204" pitchFamily="34" charset="0"/>
                  </a:rPr>
                  <a:t>Once logged in, select </a:t>
                </a:r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Clusters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entury Gothic" panose="020B0502020202020204" pitchFamily="34" charset="0"/>
                  </a:rPr>
                  <a:t> Alpine shell</a:t>
                </a:r>
                <a:endParaRPr lang="en-US" sz="24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EA7B-346E-9CB5-DB70-6227BCA9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4479" y="1703405"/>
                <a:ext cx="10515600" cy="4351338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1243553" y="2740251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ssh &lt;username&gt;@</a:t>
              </a:r>
              <a:r>
                <a:rPr lang="en-US" dirty="0" err="1">
                  <a:latin typeface="Monaco" pitchFamily="2" charset="77"/>
                </a:rPr>
                <a:t>login.rc.colorado.edu</a:t>
              </a:r>
              <a:endParaRPr lang="en-US" dirty="0">
                <a:latin typeface="Monaco" pitchFamily="2" charset="77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0EC9-A571-D633-6041-AF8F917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entury Gothic" panose="020B0502020202020204" pitchFamily="34" charset="0"/>
              </a:rPr>
              <a:t>What are </a:t>
            </a:r>
            <a:r>
              <a:rPr lang="en-US" sz="4400" b="1" dirty="0" err="1">
                <a:latin typeface="Century Gothic" panose="020B0502020202020204" pitchFamily="34" charset="0"/>
              </a:rPr>
              <a:t>Conda</a:t>
            </a:r>
            <a:r>
              <a:rPr lang="en-US" sz="4400" b="1" dirty="0">
                <a:latin typeface="Century Gothic" panose="020B0502020202020204" pitchFamily="34" charset="0"/>
              </a:rPr>
              <a:t> and Mamba?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F4D8-C6D3-3CC2-E1BD-D87D7BB5B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They are a package (software) management system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Installs, runs, and updates packages </a:t>
            </a:r>
            <a:r>
              <a:rPr lang="en-US" sz="2800" i="1" u="sng" dirty="0">
                <a:latin typeface="Century Gothic" panose="020B0502020202020204" pitchFamily="34" charset="0"/>
              </a:rPr>
              <a:t>and their dependencies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Creates, saves, loads, and switches between virtual environments</a:t>
            </a:r>
          </a:p>
          <a:p>
            <a:pPr lvl="1"/>
            <a:r>
              <a:rPr lang="en-US" sz="2800" dirty="0">
                <a:latin typeface="Century Gothic" panose="020B0502020202020204" pitchFamily="34" charset="0"/>
              </a:rPr>
              <a:t>Created for Python programs, but can package and distribute software for any language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7484-45F5-33A2-EFC6-6F73EEA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BA83B-361D-F27A-48C5-E6DD7768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F1A-36BA-6DA7-A652-AFE70C8E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use Mamba?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867D-7375-B379-3E0B-9690D235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Mamba is a faster and more robust package manager in comparison to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It is fully compatible with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pPr lvl="1"/>
            <a:r>
              <a:rPr lang="en-US" dirty="0"/>
              <a:t>Supports </a:t>
            </a:r>
            <a:r>
              <a:rPr lang="en-US" b="1" u="sng" dirty="0"/>
              <a:t>most</a:t>
            </a:r>
            <a:r>
              <a:rPr lang="en-US" dirty="0"/>
              <a:t> of </a:t>
            </a:r>
            <a:r>
              <a:rPr lang="en-US" dirty="0" err="1"/>
              <a:t>Conda’s</a:t>
            </a:r>
            <a:r>
              <a:rPr lang="en-US" dirty="0"/>
              <a:t> commands</a:t>
            </a:r>
          </a:p>
          <a:p>
            <a:pPr lvl="1"/>
            <a:r>
              <a:rPr lang="en-US" dirty="0"/>
              <a:t>In most cases, Mamba can be used as a drop-in replacement for </a:t>
            </a:r>
            <a:r>
              <a:rPr lang="en-US" dirty="0" err="1"/>
              <a:t>Conda</a:t>
            </a:r>
            <a:endParaRPr lang="en-US" dirty="0"/>
          </a:p>
          <a:p>
            <a:pPr lvl="2"/>
            <a:r>
              <a:rPr lang="en-US" dirty="0"/>
              <a:t>i.e. replace “</a:t>
            </a:r>
            <a:r>
              <a:rPr lang="en-US" dirty="0" err="1"/>
              <a:t>conda</a:t>
            </a:r>
            <a:r>
              <a:rPr lang="en-US" dirty="0"/>
              <a:t>” with “mamba” in commands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more detailed overview of Mamba's capabilities, please see: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mamba.readthedocs.io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077-61D1-81AE-6A7D-021F9BD1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1738-AB85-8475-9AD3-E0C3C2EC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310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1514</Words>
  <Application>Microsoft Macintosh PowerPoint</Application>
  <PresentationFormat>Widescreen</PresentationFormat>
  <Paragraphs>259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Aptos</vt:lpstr>
      <vt:lpstr>Aptos Display</vt:lpstr>
      <vt:lpstr>Arial</vt:lpstr>
      <vt:lpstr>Arial Black</vt:lpstr>
      <vt:lpstr>Atkinson Hyperlegible</vt:lpstr>
      <vt:lpstr>Calibri</vt:lpstr>
      <vt:lpstr>Cambria Math</vt:lpstr>
      <vt:lpstr>Century Gothic</vt:lpstr>
      <vt:lpstr>Monaco</vt:lpstr>
      <vt:lpstr>CUB Content </vt:lpstr>
      <vt:lpstr>Custom Design</vt:lpstr>
      <vt:lpstr>Installing software on Alpine with Conda and Mamba</vt:lpstr>
      <vt:lpstr>Installing software on Alpine with Conda and Mamba</vt:lpstr>
      <vt:lpstr>PowerPoint Presentation</vt:lpstr>
      <vt:lpstr>PowerPoint Presentation</vt:lpstr>
      <vt:lpstr>Session Overview </vt:lpstr>
      <vt:lpstr>Building Software on CURC Systems</vt:lpstr>
      <vt:lpstr>Logging into CU Research Computing</vt:lpstr>
      <vt:lpstr>What are Conda and Mamba?</vt:lpstr>
      <vt:lpstr>Why would we use Mamba?</vt:lpstr>
      <vt:lpstr>What is a .condarc file?</vt:lpstr>
      <vt:lpstr>Getting access to Conda and Mamba</vt:lpstr>
      <vt:lpstr>Conda and Mamba modules</vt:lpstr>
      <vt:lpstr>Demo time!</vt:lpstr>
      <vt:lpstr>Start a session and load Conda</vt:lpstr>
      <vt:lpstr>Create your first Conda environment!</vt:lpstr>
      <vt:lpstr>Installing packages</vt:lpstr>
      <vt:lpstr>Installing packages with “pip”</vt:lpstr>
      <vt:lpstr>Useful Conda Commands</vt:lpstr>
      <vt:lpstr>Useful Conda file paths on Alpine</vt:lpstr>
      <vt:lpstr>Running Alpine batch jobs with Conda</vt:lpstr>
      <vt:lpstr>Using environments in Open OnDemand</vt:lpstr>
      <vt:lpstr>Strategies for complex environments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37</cp:revision>
  <dcterms:created xsi:type="dcterms:W3CDTF">2023-01-13T17:07:22Z</dcterms:created>
  <dcterms:modified xsi:type="dcterms:W3CDTF">2025-02-05T17:33:25Z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